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charts/colors1.xml" ContentType="application/vnd.ms-office.chartcolorstyle+xml"/>
  <Override PartName="/ppt/slides/slide1.xml" ContentType="application/vnd.openxmlformats-officedocument.presentationml.slid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slideLayouts/slideLayout15.xml" ContentType="application/vnd.openxmlformats-officedocument.presentationml.slideLayout+xml"/>
  <Override PartName="/ppt/charts/colors2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6" r:id="rId2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2" d="100"/>
          <a:sy n="62" d="100"/>
        </p:scale>
        <p:origin x="44" y="100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År</a:t>
            </a:r>
            <a:r>
              <a:rPr lang="sv-SE"/>
              <a:t> till År förändring</a:t>
            </a:r>
            <a:endParaRPr lang="sv-SE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Värme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Sheet4!$B$2:$F$2</c:f>
              <c:numCache>
                <c:formatCode>0%</c:formatCode>
                <c:ptCount val="5"/>
                <c:pt idx="0">
                  <c:v>0.02132088666265508</c:v>
                </c:pt>
                <c:pt idx="1">
                  <c:v>0.08382165605095548</c:v>
                </c:pt>
                <c:pt idx="2">
                  <c:v>0.12356752468265153</c:v>
                </c:pt>
                <c:pt idx="3">
                  <c:v>0.08194858773483027</c:v>
                </c:pt>
                <c:pt idx="4">
                  <c:v>0.22066952789699568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Vatten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Sheet4!$B$3:$F$3</c:f>
              <c:numCache>
                <c:formatCode>0%</c:formatCode>
                <c:ptCount val="5"/>
                <c:pt idx="0">
                  <c:v>-0.016699217000232913</c:v>
                </c:pt>
                <c:pt idx="1">
                  <c:v>0.09823429727218058</c:v>
                </c:pt>
                <c:pt idx="2">
                  <c:v>0.11169736187157797</c:v>
                </c:pt>
                <c:pt idx="3">
                  <c:v>0.14905932251683107</c:v>
                </c:pt>
                <c:pt idx="4">
                  <c:v>0.1624996162393344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Sopphämtning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Sheet4!$B$4:$F$4</c:f>
              <c:numCache>
                <c:formatCode>0%</c:formatCode>
                <c:ptCount val="5"/>
                <c:pt idx="0">
                  <c:v>0.1867278122471001</c:v>
                </c:pt>
                <c:pt idx="1">
                  <c:v>0.02564102564102555</c:v>
                </c:pt>
                <c:pt idx="2">
                  <c:v>0.057624113475177374</c:v>
                </c:pt>
                <c:pt idx="3">
                  <c:v>-0.02069648708374605</c:v>
                </c:pt>
                <c:pt idx="4">
                  <c:v>0.15123644116594304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El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Sheet4!$B$1:$F$1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Sheet4!$B$5:$F$5</c:f>
              <c:numCache>
                <c:formatCode>0%</c:formatCode>
                <c:ptCount val="5"/>
                <c:pt idx="0">
                  <c:v>0.049236192714453564</c:v>
                </c:pt>
                <c:pt idx="1">
                  <c:v>0.13058573188486955</c:v>
                </c:pt>
                <c:pt idx="2">
                  <c:v>0.16592372461614668</c:v>
                </c:pt>
                <c:pt idx="3">
                  <c:v>0.012203599289410727</c:v>
                </c:pt>
                <c:pt idx="4">
                  <c:v>0.25906142693628387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smooth val="0"/>
        <c:axId val="883043720"/>
        <c:axId val="883045520"/>
      </c:lineChart>
      <c:catAx>
        <c:axId val="88304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3045520"/>
        <c:crosses val="autoZero"/>
        <c:auto val="1"/>
        <c:lblAlgn val="ctr"/>
        <c:lblOffset val="100"/>
        <c:noMultiLvlLbl val="0"/>
      </c:catAx>
      <c:valAx>
        <c:axId val="88304552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3043720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 bwMode="auto">
    <a:xfrm>
      <a:off x="5239820" y="3223548"/>
      <a:ext cx="4970979" cy="314734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Värme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122978</c:v>
                </c:pt>
                <c:pt idx="1">
                  <c:v>125600</c:v>
                </c:pt>
                <c:pt idx="2">
                  <c:v>136128</c:v>
                </c:pt>
                <c:pt idx="3">
                  <c:v>152949</c:v>
                </c:pt>
                <c:pt idx="4">
                  <c:v>165482.95454545456</c:v>
                </c:pt>
                <c:pt idx="5">
                  <c:v>202000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Vatten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111622</c:v>
                </c:pt>
                <c:pt idx="1">
                  <c:v>109758</c:v>
                </c:pt>
                <c:pt idx="2">
                  <c:v>120540</c:v>
                </c:pt>
                <c:pt idx="3">
                  <c:v>134004</c:v>
                </c:pt>
                <c:pt idx="4" formatCode="0">
                  <c:v>153978.54545454544</c:v>
                </c:pt>
                <c:pt idx="5">
                  <c:v>179000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Sopphämtning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18535</c:v>
                </c:pt>
                <c:pt idx="1">
                  <c:v>21996</c:v>
                </c:pt>
                <c:pt idx="2">
                  <c:v>22560</c:v>
                </c:pt>
                <c:pt idx="3">
                  <c:v>23860</c:v>
                </c:pt>
                <c:pt idx="4" formatCode="0">
                  <c:v>23366.18181818182</c:v>
                </c:pt>
                <c:pt idx="5">
                  <c:v>26900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El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8510</c:v>
                </c:pt>
                <c:pt idx="1">
                  <c:v>8929</c:v>
                </c:pt>
                <c:pt idx="2">
                  <c:v>10095</c:v>
                </c:pt>
                <c:pt idx="3">
                  <c:v>11770</c:v>
                </c:pt>
                <c:pt idx="4">
                  <c:v>11913.636363636364</c:v>
                </c:pt>
                <c:pt idx="5">
                  <c:v>15000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50"/>
        <c:overlap val="100"/>
        <c:axId val="878952088"/>
        <c:axId val="878957488"/>
      </c:barChart>
      <c:catAx>
        <c:axId val="87895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8957488"/>
        <c:crosses val="autoZero"/>
        <c:auto val="1"/>
        <c:lblAlgn val="ctr"/>
        <c:lblOffset val="100"/>
        <c:noMultiLvlLbl val="0"/>
      </c:catAx>
      <c:valAx>
        <c:axId val="87895748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895208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 bwMode="auto">
    <a:xfrm>
      <a:off x="5314088" y="487103"/>
      <a:ext cx="4572000" cy="2743200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2DD527-0790-8D0B-2228-90AF9E2449ED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D4A390-2D16-5372-8E89-90FD2A831FB8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C07451-7953-2696-90C3-BF861B15AF8F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C81E48-5682-33FD-A338-4CDDF7EBC810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DA042F-E19C-4F99-6D73-09DD4FAB78CF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383CF57-053B-CB06-4D8E-3D7D652E9701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C9C124-C9DF-E3C7-8153-E0E4392C7188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700B27-DE4C-4B9E-BB11-B9027034A00F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351008" y="292608"/>
            <a:ext cx="838198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Panoramic 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 fill="norm" stroke="1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4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0F4739-9812-4A9F-890D-2AD6BA5F6EE8}" type="datetimeFigureOut">
              <a:rPr lang="en-US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 and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fill="norm" stroke="1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845AC5-A3F8-44AA-BA8F-596CDCC976D3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Quot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 bwMode="auto"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 sz="9600"/>
              <a:t>”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en-US" sz="9600"/>
              <a:t>“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cap="small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73B183-A821-4095-A363-9EC968635539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2" name="Rectangle 31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Name Car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4D01B4-0AA5-45E6-B2E6-5FA4078AEBCF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2" name="Rectangle 11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3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 bwMode="auto"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47335C-0450-40D7-8612-B3203BED4F28}" type="datetimeFigureOut">
              <a:rPr lang="en-US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3 Picture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9" name="Picture Placeholder 2"/>
          <p:cNvSpPr>
            <a:spLocks noChangeAspect="1" noGrp="1"/>
          </p:cNvSpPr>
          <p:nvPr>
            <p:ph type="pic" idx="15"/>
          </p:nvPr>
        </p:nvSpPr>
        <p:spPr bwMode="auto"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0" name="Picture Placeholder 2"/>
          <p:cNvSpPr>
            <a:spLocks noChangeAspect="1" noGrp="1"/>
          </p:cNvSpPr>
          <p:nvPr>
            <p:ph type="pic" idx="21"/>
          </p:nvPr>
        </p:nvSpPr>
        <p:spPr bwMode="auto"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1" name="Picture Placeholder 2"/>
          <p:cNvSpPr>
            <a:spLocks noChangeAspect="1" noGrp="1"/>
          </p:cNvSpPr>
          <p:nvPr>
            <p:ph type="pic" idx="22"/>
          </p:nvPr>
        </p:nvSpPr>
        <p:spPr bwMode="auto"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46A105-2A1C-4284-B4EA-07CF89B1A393}" type="datetimeFigureOut">
              <a:rPr lang="en-US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3" y="973668"/>
            <a:ext cx="8825660" cy="706964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 anchorCtr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DBE609-F3F2-45E6-BD6A-E03A8C86C1AE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auto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54954" y="1278468"/>
            <a:ext cx="6247546" cy="474859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24AD68-089C-4467-A8F3-EA2BBCA6B44E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C51FCE-E4BB-4680-8E50-3C0E348D2609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9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6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auto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199998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AA073D-A903-47F8-8D16-77642FB0DF1F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5" name="Rectangle 14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91FA40-626B-4CA1-85D0-7A9016E395BA}" type="datetimeFigureOut">
              <a:rPr lang="en-US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F425EA-B9DC-48A7-991E-9A82573B1B21}" type="datetimeFigureOut">
              <a:rPr lang="en-US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CB97F8-6CEB-469B-AFCC-889F2A2B1D5A}" type="datetimeFigureOut">
              <a:rPr lang="en-US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A9179F-009E-4FA5-B091-7EBB82A185BD}" type="datetimeFigureOut">
              <a:rPr lang="en-US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7" name="Rectangle 6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 bwMode="auto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199998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665CEB-0076-4E37-B880-BCEA9784DE0A}" type="datetimeFigureOut">
              <a:rPr lang="en-US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5" name="Rectangle 14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 bwMode="auto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199998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fill="norm" stroke="1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149E5E-3896-4118-99A7-7B85668F1C5E}" type="datetimeFigureOut">
              <a:rPr lang="en-US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4" name="Rectangle 13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6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fill="norm" stroke="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 fill="norm" stroke="1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E0D914D-B099-4142-A885-11F276715148}" type="datetimeFigureOut">
              <a:rPr lang="en-US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22" name="Rectangle 21"/>
          <p:cNvSpPr/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2539" y="295728"/>
            <a:ext cx="83819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lvl1pPr algn="l" defTabSz="457200">
        <a:spcBef>
          <a:spcPts val="0"/>
        </a:spcBef>
        <a:buNone/>
        <a:defRPr sz="3600" b="0" i="0">
          <a:solidFill>
            <a:schemeClr val="bg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alby20.se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 /><Relationship Id="rId4" Type="http://schemas.openxmlformats.org/officeDocument/2006/relationships/chart" Target="../charts/chart2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konomifokus.se/bostad/juridik/fastighet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 noGrp="1" noMove="1" noResize="1" noRot="1" noUngrp="1"/>
          </p:cNvGrpSpPr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9" name="Rectangle 1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5" name="Content Placeholder 4" descr="A snowy field with trees in the background&#10;&#10;Description automatically generated"/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653045" y="699406"/>
            <a:ext cx="4216599" cy="549961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552782" y="1030147"/>
            <a:ext cx="5329529" cy="46246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2024 </a:t>
            </a:r>
            <a:r>
              <a:rPr lang="en-US" sz="2800" b="1">
                <a:solidFill>
                  <a:schemeClr val="tx1"/>
                </a:solidFill>
              </a:rPr>
              <a:t>Sammanfattning</a:t>
            </a:r>
            <a:endParaRPr sz="2800" b="1"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2600" b="1">
                <a:solidFill>
                  <a:schemeClr val="tx1"/>
                </a:solidFill>
              </a:rPr>
              <a:t>Aktiviteter</a:t>
            </a:r>
            <a:endParaRPr sz="2600" b="1"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2600" b="1">
                <a:solidFill>
                  <a:schemeClr val="tx1"/>
                </a:solidFill>
              </a:rPr>
              <a:t>Hemsida</a:t>
            </a:r>
            <a:r>
              <a:rPr lang="en-US" sz="2600" b="1">
                <a:solidFill>
                  <a:schemeClr val="tx1"/>
                </a:solidFill>
              </a:rPr>
              <a:t> – </a:t>
            </a:r>
            <a:r>
              <a:rPr lang="en-US" sz="2600" b="1">
                <a:solidFill>
                  <a:schemeClr val="tx1"/>
                </a:solidFill>
              </a:rPr>
              <a:t>Utskick</a:t>
            </a:r>
            <a:endParaRPr sz="26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2025 </a:t>
            </a:r>
            <a:r>
              <a:rPr lang="en-US" sz="2800" b="1">
                <a:solidFill>
                  <a:schemeClr val="tx1"/>
                </a:solidFill>
              </a:rPr>
              <a:t>planering</a:t>
            </a:r>
            <a:endParaRPr sz="2800" b="1"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2600" b="1">
                <a:solidFill>
                  <a:schemeClr val="tx1"/>
                </a:solidFill>
              </a:rPr>
              <a:t>Årshjul</a:t>
            </a:r>
            <a:endParaRPr sz="2600" b="1">
              <a:solidFill>
                <a:schemeClr val="tx1"/>
              </a:solidFill>
            </a:endParaRPr>
          </a:p>
          <a:p>
            <a:pPr marL="0" lvl="1">
              <a:defRPr/>
            </a:pPr>
            <a:r>
              <a:rPr lang="en-US" sz="2800" b="1">
                <a:solidFill>
                  <a:schemeClr val="tx1"/>
                </a:solidFill>
              </a:rPr>
              <a:t>Ekonomi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b="1">
                <a:solidFill>
                  <a:schemeClr val="tx1"/>
                </a:solidFill>
              </a:rPr>
              <a:t>BRF Dalby-20</a:t>
            </a:r>
            <a:endParaRPr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  <a:defRPr/>
            </a:pPr>
            <a:r>
              <a:rPr lang="en-US" sz="2600" b="1">
                <a:solidFill>
                  <a:schemeClr val="tx1"/>
                </a:solidFill>
              </a:rPr>
              <a:t>Vision</a:t>
            </a:r>
            <a:endParaRPr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endParaRPr sz="28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74173" y="884462"/>
            <a:ext cx="3382297" cy="16272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sz="3800" b="0" i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Dalby-20</a:t>
            </a:r>
            <a:br>
              <a:rPr lang="en-US" sz="3800" b="0" i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800" b="0" i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Glöggmingel</a:t>
            </a:r>
            <a:r>
              <a:rPr lang="en-US" sz="3800" b="0" i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5e </a:t>
            </a:r>
            <a:r>
              <a:rPr lang="en-US" sz="3800" b="0" i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december</a:t>
            </a:r>
            <a:endParaRPr lang="en-US" sz="3800" b="0" i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321595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396961" y="862760"/>
            <a:ext cx="3128758" cy="4171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72263" y="624069"/>
            <a:ext cx="3958542" cy="10311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</a:rPr>
              <a:t>2024 </a:t>
            </a:r>
            <a:r>
              <a:rPr lang="en-US" sz="3200">
                <a:solidFill>
                  <a:schemeClr val="tx1"/>
                </a:solidFill>
              </a:rPr>
              <a:t>Sammanfattning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6953" y="1655180"/>
            <a:ext cx="3564566" cy="3129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defRPr/>
            </a:pPr>
            <a:r>
              <a:rPr lang="en-US" sz="2800">
                <a:solidFill>
                  <a:schemeClr val="tx1"/>
                </a:solidFill>
              </a:rPr>
              <a:t>Aktiviteter</a:t>
            </a:r>
            <a:endParaRPr sz="28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r>
              <a:rPr lang="en-US" sz="2800">
                <a:solidFill>
                  <a:schemeClr val="tx1"/>
                </a:solidFill>
              </a:rPr>
              <a:t>Fixardag</a:t>
            </a:r>
            <a:endParaRPr sz="28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r>
              <a:rPr lang="en-US" sz="2800">
                <a:solidFill>
                  <a:schemeClr val="tx1"/>
                </a:solidFill>
              </a:rPr>
              <a:t>Årsmöte</a:t>
            </a:r>
            <a:endParaRPr sz="28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r>
              <a:rPr lang="en-US" sz="2800">
                <a:solidFill>
                  <a:schemeClr val="tx1"/>
                </a:solidFill>
              </a:rPr>
              <a:t>Kräftskiva</a:t>
            </a:r>
            <a:endParaRPr sz="2800">
              <a:solidFill>
                <a:schemeClr val="tx1"/>
              </a:solidFill>
            </a:endParaRPr>
          </a:p>
          <a:p>
            <a:pPr lvl="1">
              <a:buFont typeface="Wingdings 3"/>
              <a:buChar char=""/>
              <a:defRPr/>
            </a:pPr>
            <a:endParaRPr sz="2000">
              <a:solidFill>
                <a:schemeClr val="tx1"/>
              </a:solidFill>
            </a:endParaRPr>
          </a:p>
          <a:p>
            <a:pPr marL="457200" indent="-457200">
              <a:buFont typeface="Wingdings 3"/>
              <a:buChar char=""/>
              <a:defRPr/>
            </a:pPr>
            <a:endParaRPr sz="2000">
              <a:solidFill>
                <a:schemeClr val="tx1"/>
              </a:solidFill>
            </a:endParaRPr>
          </a:p>
        </p:txBody>
      </p:sp>
      <p:pic>
        <p:nvPicPr>
          <p:cNvPr id="141809629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923229" y="1847484"/>
            <a:ext cx="2661349" cy="3548466"/>
          </a:xfrm>
          <a:prstGeom prst="rect">
            <a:avLst/>
          </a:prstGeom>
        </p:spPr>
      </p:pic>
      <p:pic>
        <p:nvPicPr>
          <p:cNvPr id="129506461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15846" y="511060"/>
            <a:ext cx="1428787" cy="1905050"/>
          </a:xfrm>
          <a:prstGeom prst="rect">
            <a:avLst/>
          </a:prstGeom>
        </p:spPr>
      </p:pic>
      <p:pic>
        <p:nvPicPr>
          <p:cNvPr id="209603378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109549" y="3934348"/>
            <a:ext cx="1853376" cy="2471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</a:rPr>
              <a:t>2024 </a:t>
            </a:r>
            <a:r>
              <a:rPr lang="en-US" sz="3200">
                <a:solidFill>
                  <a:schemeClr val="tx1"/>
                </a:solidFill>
              </a:rPr>
              <a:t>Sammanfattning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 bwMode="auto">
          <a:xfrm>
            <a:off x="1547869" y="1690687"/>
            <a:ext cx="8368496" cy="576262"/>
          </a:xfrm>
        </p:spPr>
        <p:txBody>
          <a:bodyPr/>
          <a:lstStyle/>
          <a:p>
            <a:pPr algn="ctr">
              <a:defRPr/>
            </a:pPr>
            <a:r>
              <a:rPr lang="sv-SE" sz="3200"/>
              <a:t>Hemsida:  </a:t>
            </a:r>
            <a:r>
              <a:rPr lang="sv-SE" sz="3200" u="sng">
                <a:hlinkClick r:id="rId3" tooltip="https://dalby20.se/"/>
              </a:rPr>
              <a:t>https://dalby20.se/</a:t>
            </a:r>
            <a:endParaRPr lang="sv-SE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9535" y="2825393"/>
            <a:ext cx="10312930" cy="3935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ircular chart with different colored circles&#10;&#10;Description automatically generated with medium confidence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849791" y="90578"/>
            <a:ext cx="6620719" cy="64927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72263" y="624069"/>
            <a:ext cx="3958542" cy="1031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</a:rPr>
              <a:t>2025 </a:t>
            </a:r>
            <a:r>
              <a:rPr lang="en-US" sz="3200">
                <a:solidFill>
                  <a:schemeClr val="tx1"/>
                </a:solidFill>
              </a:rPr>
              <a:t>planering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72263" y="1655180"/>
            <a:ext cx="3958542" cy="29797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defRPr/>
            </a:pPr>
            <a:r>
              <a:rPr lang="en-US" sz="2800">
                <a:solidFill>
                  <a:schemeClr val="tx1"/>
                </a:solidFill>
              </a:rPr>
              <a:t>Årshjul</a:t>
            </a:r>
            <a:endParaRPr sz="2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72263" y="462989"/>
            <a:ext cx="3958542" cy="1031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</a:rPr>
              <a:t>Ekonomi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11154" y="1307941"/>
            <a:ext cx="4080760" cy="446782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1">
              <a:defRPr/>
            </a:pPr>
            <a:r>
              <a:rPr lang="en-US" sz="2800">
                <a:solidFill>
                  <a:schemeClr val="tx1"/>
                </a:solidFill>
              </a:rPr>
              <a:t>Vad </a:t>
            </a:r>
            <a:r>
              <a:rPr lang="en-US" sz="2800">
                <a:solidFill>
                  <a:schemeClr val="tx1"/>
                </a:solidFill>
              </a:rPr>
              <a:t>påverkar</a:t>
            </a:r>
            <a:endParaRPr sz="28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r>
              <a:rPr lang="en-US" sz="2800">
                <a:solidFill>
                  <a:schemeClr val="tx1"/>
                </a:solidFill>
              </a:rPr>
              <a:t>Intäkter</a:t>
            </a:r>
            <a:endParaRPr sz="2800">
              <a:solidFill>
                <a:schemeClr val="tx1"/>
              </a:solidFill>
            </a:endParaRPr>
          </a:p>
          <a:p>
            <a:pPr marL="1828800" lvl="3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Avgifter</a:t>
            </a:r>
            <a:endParaRPr sz="27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r>
              <a:rPr lang="en-US" sz="2800">
                <a:solidFill>
                  <a:schemeClr val="tx1"/>
                </a:solidFill>
              </a:rPr>
              <a:t>Utgifter</a:t>
            </a:r>
            <a:endParaRPr sz="2800">
              <a:solidFill>
                <a:schemeClr val="tx1"/>
              </a:solidFill>
            </a:endParaRPr>
          </a:p>
          <a:p>
            <a:pPr marL="1828800" lvl="3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Lån</a:t>
            </a:r>
            <a:endParaRPr sz="2700">
              <a:solidFill>
                <a:schemeClr val="tx1"/>
              </a:solidFill>
            </a:endParaRPr>
          </a:p>
          <a:p>
            <a:pPr marL="1828800" lvl="3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Drift</a:t>
            </a:r>
            <a:endParaRPr>
              <a:solidFill>
                <a:schemeClr val="tx1"/>
              </a:solidFill>
            </a:endParaRPr>
          </a:p>
          <a:p>
            <a:pPr marL="2286000" lvl="4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Värme</a:t>
            </a:r>
            <a:endParaRPr sz="2700">
              <a:solidFill>
                <a:schemeClr val="tx1"/>
              </a:solidFill>
            </a:endParaRPr>
          </a:p>
          <a:p>
            <a:pPr marL="2286000" lvl="4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Vatten</a:t>
            </a:r>
            <a:endParaRPr sz="2700">
              <a:solidFill>
                <a:schemeClr val="tx1"/>
              </a:solidFill>
            </a:endParaRPr>
          </a:p>
          <a:p>
            <a:pPr marL="2286000" lvl="4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El</a:t>
            </a:r>
            <a:endParaRPr>
              <a:solidFill>
                <a:schemeClr val="tx1"/>
              </a:solidFill>
            </a:endParaRPr>
          </a:p>
          <a:p>
            <a:pPr marL="2286000" lvl="4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Sopor</a:t>
            </a:r>
            <a:endParaRPr sz="2700">
              <a:solidFill>
                <a:schemeClr val="tx1"/>
              </a:solidFill>
            </a:endParaRPr>
          </a:p>
          <a:p>
            <a:pPr marL="1828800" lvl="3" indent="-457200">
              <a:buFont typeface="Wingdings 3"/>
              <a:buChar char=""/>
              <a:defRPr/>
            </a:pPr>
            <a:r>
              <a:rPr lang="en-US" sz="2700">
                <a:solidFill>
                  <a:schemeClr val="tx1"/>
                </a:solidFill>
              </a:rPr>
              <a:t>Underhållsplan</a:t>
            </a:r>
            <a:endParaRPr sz="2700">
              <a:solidFill>
                <a:schemeClr val="tx1"/>
              </a:solidFill>
            </a:endParaRPr>
          </a:p>
          <a:p>
            <a:pPr marL="1371600" lvl="2" indent="-457200">
              <a:buFont typeface="Wingdings 3"/>
              <a:buChar char=""/>
              <a:defRPr/>
            </a:pPr>
            <a:endParaRPr sz="280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>
            <a:graphicFrameLocks xmlns:a="http://schemas.openxmlformats.org/drawingml/2006/main"/>
          </p:cNvGraphicFramePr>
          <p:nvPr/>
        </p:nvGraphicFramePr>
        <p:xfrm>
          <a:off x="5239820" y="3223548"/>
          <a:ext cx="4970979" cy="314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xmlns:a="http://schemas.openxmlformats.org/drawingml/2006/main"/>
          </p:cNvGraphicFramePr>
          <p:nvPr/>
        </p:nvGraphicFramePr>
        <p:xfrm>
          <a:off x="5314088" y="4871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3200">
                <a:solidFill>
                  <a:schemeClr val="tx1"/>
                </a:solidFill>
              </a:rPr>
              <a:t>Ekonomi</a:t>
            </a:r>
            <a:br>
              <a:rPr lang="en-US" sz="320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Hur </a:t>
            </a:r>
            <a:r>
              <a:rPr lang="en-US" sz="3200">
                <a:solidFill>
                  <a:schemeClr val="tx1"/>
                </a:solidFill>
              </a:rPr>
              <a:t>står</a:t>
            </a:r>
            <a:r>
              <a:rPr lang="en-US" sz="3200">
                <a:solidFill>
                  <a:schemeClr val="tx1"/>
                </a:solidFill>
              </a:rPr>
              <a:t> vi </a:t>
            </a:r>
            <a:r>
              <a:rPr lang="en-US" sz="3200">
                <a:solidFill>
                  <a:schemeClr val="tx1"/>
                </a:solidFill>
              </a:rPr>
              <a:t>oss</a:t>
            </a:r>
            <a:r>
              <a:rPr lang="en-US" sz="3200">
                <a:solidFill>
                  <a:schemeClr val="tx1"/>
                </a:solidFill>
              </a:rPr>
              <a:t>?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47484" y="3052276"/>
            <a:ext cx="4656747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2800" b="1"/>
              <a:t>Belåningsgrad: 10,500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7188487" y="3083189"/>
            <a:ext cx="4165671" cy="518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2800" b="1"/>
              <a:t>Räntekänslighet:  ~14%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7222308" y="3584043"/>
            <a:ext cx="4472547" cy="17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Upp till 20% = Välmående förening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20 – 40 % = Helt okej om föreningens byggnader inte är i dåligt skick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40 % eller mer = Väldigt riskabelt, speciellt om föreningens byggnader är gamla och slitna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47484" y="3584043"/>
            <a:ext cx="6526644" cy="17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0 – 5 000 kr/kvm i skuld är mycket bra.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5 000 – 10 000 kr/kvm är bra.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10 000 – 15 000 kr/kvm är okej om föreningens </a:t>
            </a:r>
            <a:r>
              <a:rPr lang="sv-SE" b="0" i="0" u="sng" strike="noStrike">
                <a:solidFill>
                  <a:srgbClr val="222222"/>
                </a:solidFill>
                <a:latin typeface="Source Sans Pro"/>
                <a:hlinkClick r:id="rId3" tooltip="https://www.ekonomifokus.se/bostad/juridik/fastighet"/>
              </a:rPr>
              <a:t>fastighet</a:t>
            </a:r>
            <a:r>
              <a:rPr lang="sv-SE" b="0" i="0">
                <a:solidFill>
                  <a:srgbClr val="222222"/>
                </a:solidFill>
                <a:latin typeface="Source Sans Pro"/>
              </a:rPr>
              <a:t> är i mycket gott skick.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15 000 – 20 000 kr/kvm är en högt belånad bostadsrättsförening.</a:t>
            </a:r>
            <a:endParaRPr/>
          </a:p>
          <a:p>
            <a:pPr algn="l">
              <a:buFont typeface="Arial"/>
              <a:buChar char="•"/>
              <a:defRPr/>
            </a:pPr>
            <a:r>
              <a:rPr lang="sv-SE" b="0" i="0">
                <a:solidFill>
                  <a:srgbClr val="222222"/>
                </a:solidFill>
                <a:latin typeface="Source Sans Pro"/>
              </a:rPr>
              <a:t>20 000 kr/kvm eller mer är inte alls bra, undvik dessa föreningar.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blipFill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 noGrp="1" noMove="1" noResize="1" noRot="1" noUngrp="1"/>
          </p:cNvGrpSpPr>
          <p:nvPr/>
        </p:nvGrpSpPr>
        <p:grpSpPr bwMode="auto"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7" name="Rectangle 2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219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50" y="2895600"/>
              <a:ext cx="2362199" cy="2362199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34" name="Rectangle 33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sv-SE"/>
          </a:p>
        </p:txBody>
      </p:sp>
      <p:grpSp>
        <p:nvGrpSpPr>
          <p:cNvPr id="35" name="Group 34"/>
          <p:cNvGrpSpPr>
            <a:grpSpLocks noChangeAspect="1" noGrp="1" noMove="1" noResize="1" noRot="1" noUngrp="1"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6" name="Rectangle 3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 fill="norm" stroke="1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5336" y="745661"/>
            <a:ext cx="5356258" cy="932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>
                <a:solidFill>
                  <a:schemeClr val="tx1"/>
                </a:solidFill>
              </a:rPr>
              <a:t>BRF Dalby-20</a:t>
            </a:r>
            <a:endParaRPr/>
          </a:p>
        </p:txBody>
      </p:sp>
      <p:cxnSp>
        <p:nvCxnSpPr>
          <p:cNvPr id="38" name="Straight Connector 37"/>
          <p:cNvCxnSpPr>
            <a:cxnSpLocks noAdjustHandles="1" noChangeArrowheads="1" noChangeAspect="1" noChangeShapeType="1" noEditPoints="1" noGrp="1" noMove="1" noResize="1" noRot="1"/>
          </p:cNvCxnSpPr>
          <p:nvPr/>
        </p:nvCxnSpPr>
        <p:spPr bwMode="auto">
          <a:xfrm>
            <a:off x="5758249" y="4166888"/>
            <a:ext cx="6755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1562580" y="2291500"/>
            <a:ext cx="7462890" cy="51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2800"/>
              <a:t>Vision: ?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 flipH="0" flipV="0">
            <a:off x="1562580" y="3357963"/>
            <a:ext cx="9607107" cy="222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2800"/>
              <a:t>Exempel på hur BRF Dalby-20 ska vara:</a:t>
            </a:r>
            <a:endParaRPr sz="2800"/>
          </a:p>
          <a:p>
            <a:pPr marL="482137" indent="-482137">
              <a:buFont typeface="Arial"/>
              <a:buChar char="–"/>
              <a:defRPr/>
            </a:pPr>
            <a:r>
              <a:rPr lang="sv-SE" sz="2800"/>
              <a:t>attraktiv</a:t>
            </a:r>
            <a:endParaRPr sz="2800"/>
          </a:p>
          <a:p>
            <a:pPr marL="482137" indent="-482137">
              <a:buFont typeface="Arial"/>
              <a:buChar char="–"/>
              <a:defRPr/>
            </a:pPr>
            <a:r>
              <a:rPr lang="sv-SE" sz="2800"/>
              <a:t>behaglig</a:t>
            </a:r>
            <a:endParaRPr sz="2800"/>
          </a:p>
          <a:p>
            <a:pPr marL="482137" indent="-482137">
              <a:buFont typeface="Arial"/>
              <a:buChar char="–"/>
              <a:defRPr/>
            </a:pPr>
            <a:r>
              <a:rPr lang="sv-SE" sz="2800"/>
              <a:t>trygg</a:t>
            </a:r>
            <a:endParaRPr lang="sv-SE" sz="2800"/>
          </a:p>
          <a:p>
            <a:pPr marL="482137" indent="-482137">
              <a:buFont typeface="Arial"/>
              <a:buChar char="–"/>
              <a:defRPr/>
            </a:pPr>
            <a:r>
              <a:rPr lang="sv-SE" sz="2800"/>
              <a:t>en plats för gemenskap</a:t>
            </a:r>
            <a:endParaRPr lang="sv-SE" sz="2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Ion Boardroom"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Ion Boardroom"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ONLYOFFICE/8.1.0.169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Dalby-20 Glöggmingel</dc:title>
  <dc:subject/>
  <dc:creator>Niklas Hafdell</dc:creator>
  <cp:keywords/>
  <dc:description/>
  <dc:identifier/>
  <dc:language/>
  <cp:lastModifiedBy/>
  <cp:revision>55</cp:revision>
  <dcterms:created xsi:type="dcterms:W3CDTF">2024-12-02T14:45:24Z</dcterms:created>
  <dcterms:modified xsi:type="dcterms:W3CDTF">2024-12-16T21:13:17Z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507802-f8e4-4e38-829c-ac8ea9b241e4_Enabled">
    <vt:lpwstr>true</vt:lpwstr>
  </property>
  <property fmtid="{D5CDD505-2E9C-101B-9397-08002B2CF9AE}" pid="3" name="MSIP_Label_23507802-f8e4-4e38-829c-ac8ea9b241e4_SetDate">
    <vt:lpwstr>2024-12-02T14:45:35Z</vt:lpwstr>
  </property>
  <property fmtid="{D5CDD505-2E9C-101B-9397-08002B2CF9AE}" pid="4" name="MSIP_Label_23507802-f8e4-4e38-829c-ac8ea9b241e4_Method">
    <vt:lpwstr>Privileged</vt:lpwstr>
  </property>
  <property fmtid="{D5CDD505-2E9C-101B-9397-08002B2CF9AE}" pid="5" name="MSIP_Label_23507802-f8e4-4e38-829c-ac8ea9b241e4_Name">
    <vt:lpwstr>Public v2</vt:lpwstr>
  </property>
  <property fmtid="{D5CDD505-2E9C-101B-9397-08002B2CF9AE}" pid="6" name="MSIP_Label_23507802-f8e4-4e38-829c-ac8ea9b241e4_SiteId">
    <vt:lpwstr>6e51e1ad-c54b-4b39-b598-0ffe9ae68fef</vt:lpwstr>
  </property>
  <property fmtid="{D5CDD505-2E9C-101B-9397-08002B2CF9AE}" pid="7" name="MSIP_Label_23507802-f8e4-4e38-829c-ac8ea9b241e4_ActionId">
    <vt:lpwstr>cbca3a34-c5f8-43df-8610-c6b12e35b36d</vt:lpwstr>
  </property>
  <property fmtid="{D5CDD505-2E9C-101B-9397-08002B2CF9AE}" pid="8" name="MSIP_Label_23507802-f8e4-4e38-829c-ac8ea9b241e4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Public</vt:lpwstr>
  </property>
</Properties>
</file>